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4" r:id="rId2"/>
    <p:sldId id="368" r:id="rId3"/>
    <p:sldId id="534" r:id="rId4"/>
    <p:sldId id="543" r:id="rId5"/>
    <p:sldId id="572" r:id="rId6"/>
    <p:sldId id="573" r:id="rId7"/>
    <p:sldId id="545" r:id="rId8"/>
    <p:sldId id="546" r:id="rId9"/>
    <p:sldId id="547" r:id="rId10"/>
    <p:sldId id="574" r:id="rId11"/>
    <p:sldId id="445" r:id="rId12"/>
    <p:sldId id="575" r:id="rId13"/>
    <p:sldId id="273" r:id="rId14"/>
    <p:sldId id="265" r:id="rId15"/>
    <p:sldId id="390" r:id="rId16"/>
    <p:sldId id="292" r:id="rId17"/>
    <p:sldId id="297" r:id="rId18"/>
    <p:sldId id="576" r:id="rId19"/>
    <p:sldId id="555" r:id="rId20"/>
    <p:sldId id="577" r:id="rId21"/>
    <p:sldId id="579" r:id="rId22"/>
    <p:sldId id="580" r:id="rId23"/>
    <p:sldId id="581" r:id="rId24"/>
    <p:sldId id="582" r:id="rId25"/>
    <p:sldId id="583" r:id="rId26"/>
    <p:sldId id="584" r:id="rId27"/>
    <p:sldId id="293" r:id="rId28"/>
    <p:sldId id="585" r:id="rId29"/>
    <p:sldId id="586" r:id="rId30"/>
    <p:sldId id="587" r:id="rId31"/>
    <p:sldId id="516" r:id="rId32"/>
    <p:sldId id="282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31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7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emf"/><Relationship Id="rId5" Type="http://schemas.openxmlformats.org/officeDocument/2006/relationships/slide" Target="slide27.xml"/><Relationship Id="rId4" Type="http://schemas.openxmlformats.org/officeDocument/2006/relationships/slide" Target="slide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3016749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4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数学思考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考点讲解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928670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已知○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=160,⦾+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=160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。○是否等于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⦾?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1922" name="Picture 2" descr="C:\Users\Administrator\Desktop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71678"/>
            <a:ext cx="1285875" cy="2109787"/>
          </a:xfrm>
          <a:prstGeom prst="rect">
            <a:avLst/>
          </a:prstGeom>
          <a:noFill/>
        </p:spPr>
      </p:pic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2428860" y="1714488"/>
            <a:ext cx="2357454" cy="1071570"/>
          </a:xfrm>
          <a:prstGeom prst="wedgeRoundRectCallout">
            <a:avLst>
              <a:gd name="adj1" fmla="val -74549"/>
              <a:gd name="adj2" fmla="val -364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两个等式里都有☆。</a:t>
            </a:r>
            <a:endParaRPr lang="en-US" altLang="zh-CN" sz="28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3857620" y="2928934"/>
            <a:ext cx="2357454" cy="107157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可以利用等式的性质。</a:t>
            </a:r>
            <a:endParaRPr lang="en-US" altLang="zh-CN" sz="28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0100" y="4214818"/>
            <a:ext cx="7500990" cy="1962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根据等式的性质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等式两边都减去☆。</a:t>
            </a: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可以推出○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=160-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,⦾=160-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☆ 。</a:t>
            </a: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因为☆代表同一个数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=⦾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43042" y="642918"/>
            <a:ext cx="721523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什么是平角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平角与直线有什么区别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如右图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两条直线相交于点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O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57818" y="2071678"/>
            <a:ext cx="3483314" cy="1986982"/>
            <a:chOff x="1857356" y="2571744"/>
            <a:chExt cx="3483314" cy="1986982"/>
          </a:xfrm>
        </p:grpSpPr>
        <p:pic>
          <p:nvPicPr>
            <p:cNvPr id="8" name="sy146.jpg" descr="id:2147508329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57356" y="2571744"/>
              <a:ext cx="3483314" cy="1986982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3643306" y="3031488"/>
              <a:ext cx="500066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O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786050" y="3109971"/>
              <a:ext cx="500066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428992" y="2928934"/>
              <a:ext cx="500066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000496" y="3429000"/>
              <a:ext cx="500066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43240" y="3571876"/>
              <a:ext cx="500066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42844" y="2558473"/>
            <a:ext cx="5072098" cy="183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每相邻两个角可以组成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一个平角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一共能组成几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个平角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7158" y="4583697"/>
            <a:ext cx="821537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都分别能组成平角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一共能组成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个平角。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7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857232"/>
            <a:ext cx="5072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你能推出∠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1=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643050"/>
            <a:ext cx="8643998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根据第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题的结论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可以得到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1+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2=180°,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2+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3=180°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3286124"/>
            <a:ext cx="8643998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根据等式的性质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等式的两边都减去∠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得到∠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1=180°-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3=180°-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4956787"/>
            <a:ext cx="8643998" cy="686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180°-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2=180°-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8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142984"/>
            <a:ext cx="842968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找规律，填数。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596" y="2071678"/>
            <a:ext cx="778674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新宋体"/>
                <a:ea typeface="新宋体"/>
              </a:rPr>
              <a:t>…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3245802"/>
            <a:ext cx="778674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新宋体"/>
                <a:ea typeface="新宋体"/>
              </a:rPr>
              <a:t>…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1934" y="2000240"/>
            <a:ext cx="71438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00760" y="2000240"/>
            <a:ext cx="71438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14942" y="3214686"/>
            <a:ext cx="71438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29388" y="3214686"/>
            <a:ext cx="71438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2976" y="3786190"/>
            <a:ext cx="714380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0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4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85720" y="1428736"/>
            <a:ext cx="8786842" cy="32861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7158" y="1571612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找规律解决问题。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2344159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列表推理的方法。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3116706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等量代换。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3915795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简单的几何证明。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7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285720" y="1428736"/>
            <a:ext cx="85725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摆一摆，找规律。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70" y="843961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4817" name="Picture 1" descr="C:\Users\Administrator\AppData\Roaming\Tencent\Users\271766067\QQ\WinTemp\RichOle\M_P9Z33T$ZFX0Z]ZR][J`VP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214554"/>
            <a:ext cx="8429652" cy="1133475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357158" y="3602992"/>
            <a:ext cx="507209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个图形是什么图形？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28860" y="471488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平行四边形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AppData\Roaming\Tencent\Users\271766067\QQ\WinTemp\RichOle\M_P9Z33T$ZFX0Z]ZR][J`VP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071546"/>
            <a:ext cx="8429652" cy="1133475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57158" y="2357430"/>
            <a:ext cx="621510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摆第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个图形需要用多少根小棒？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4546" y="3272853"/>
            <a:ext cx="42627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答：需要用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根小棒。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4071942"/>
            <a:ext cx="621510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摆第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个图形需要用多少根小棒？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14546" y="4987365"/>
            <a:ext cx="4746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答：需要用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根小棒。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节日期间广场上有一排彩旗，按照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面红旗、  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面黄旗、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面绿旗的顺序排列。第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55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面彩旗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是什么颜色？第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面呢？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3793" name="Picture 1" descr="C:\Users\Administrator\AppData\Roaming\Tencent\Users\271766067\QQ\WinTemp\RichOle\2%M]{WP5)[$4RLAXCVGY629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3071810"/>
            <a:ext cx="8315325" cy="9144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928662" y="4500570"/>
            <a:ext cx="68916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面是红旗，第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面是绿旗。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考 点 讲 解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500166" y="1058275"/>
            <a:ext cx="878687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个点可以连多少条线段？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个点呢？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77846" y="1881191"/>
            <a:ext cx="6715172" cy="3548073"/>
            <a:chOff x="500034" y="1428736"/>
            <a:chExt cx="6715172" cy="3548073"/>
          </a:xfrm>
        </p:grpSpPr>
        <p:pic>
          <p:nvPicPr>
            <p:cNvPr id="10" name="Picture 31" descr="{A39CECD9-083D-4F67-97E4-CC0DC1FFF5FD}副本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71604" y="2928934"/>
              <a:ext cx="3352800" cy="2047875"/>
            </a:xfrm>
            <a:prstGeom prst="rect">
              <a:avLst/>
            </a:prstGeom>
            <a:noFill/>
          </p:spPr>
        </p:pic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500034" y="1714488"/>
              <a:ext cx="2357454" cy="1071570"/>
            </a:xfrm>
            <a:prstGeom prst="wedgeRoundRectCallout">
              <a:avLst>
                <a:gd name="adj1" fmla="val 54743"/>
                <a:gd name="adj2" fmla="val 7379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太乱了，我都数晕了。</a:t>
              </a:r>
              <a:endParaRPr lang="en-US" altLang="zh-CN" sz="2800" dirty="0">
                <a:solidFill>
                  <a:schemeClr val="tx1"/>
                </a:solidFill>
                <a:latin typeface="宋体" charset="-122"/>
                <a:ea typeface="宋体" charset="-122"/>
              </a:endParaRPr>
            </a:p>
          </p:txBody>
        </p:sp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3857620" y="1428736"/>
              <a:ext cx="3357586" cy="181837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</a:rPr>
                <a:t>别着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急，从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个点开始，逐渐增加点数，找找规律。                                  </a:t>
              </a:r>
              <a:endParaRPr lang="en-US" altLang="zh-CN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357158" y="1058275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4993" name="Picture 1" descr="C:\Users\Administrator\AppData\Roaming\Tencent\Users\271766067\QQ\WinTemp\RichOle\VQNB}FA11M~S(`1T$Z6CT}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28736"/>
            <a:ext cx="6019800" cy="22098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357158" y="3960182"/>
            <a:ext cx="850112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多边形的内角和与它的边数有什么关系？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5058803"/>
            <a:ext cx="8286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多边形的内角和等于边数减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180°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3946911"/>
            <a:ext cx="850112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一个九边形的内角和是多少度？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7224" y="5058803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答：九边形的内角和是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1260°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58" y="3946911"/>
            <a:ext cx="850112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边形的内角和是多少度？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224" y="5058803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边形的内角和是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180°×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4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小明、小莉、小刚、小芳四个好朋友站成一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排拍毕业纪念照，要求男女间隔排列，一共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有多少种站法？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571472" y="3214686"/>
            <a:ext cx="3143272" cy="157163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种</a:t>
            </a:r>
            <a:endParaRPr lang="zh-CN" altLang="en-US" sz="40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29058" y="2428868"/>
            <a:ext cx="4791075" cy="3714776"/>
            <a:chOff x="3929058" y="2428868"/>
            <a:chExt cx="4791075" cy="3714776"/>
          </a:xfrm>
        </p:grpSpPr>
        <p:pic>
          <p:nvPicPr>
            <p:cNvPr id="86018" name="Picture 2" descr="C:\Users\Administrator\Desktop\图片16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9058" y="3505219"/>
              <a:ext cx="4791075" cy="2638425"/>
            </a:xfrm>
            <a:prstGeom prst="rect">
              <a:avLst/>
            </a:prstGeom>
            <a:noFill/>
          </p:spPr>
        </p:pic>
        <p:sp>
          <p:nvSpPr>
            <p:cNvPr id="7" name="AutoShape 27"/>
            <p:cNvSpPr>
              <a:spLocks noChangeArrowheads="1"/>
            </p:cNvSpPr>
            <p:nvPr/>
          </p:nvSpPr>
          <p:spPr bwMode="auto">
            <a:xfrm>
              <a:off x="5143504" y="2428868"/>
              <a:ext cx="3286148" cy="1071570"/>
            </a:xfrm>
            <a:prstGeom prst="wedgeRoundRectCallout">
              <a:avLst>
                <a:gd name="adj1" fmla="val -62955"/>
                <a:gd name="adj2" fmla="val 4376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怎样才能找出所有的排列方法呢？</a:t>
              </a:r>
              <a:endParaRPr lang="en-US" altLang="zh-CN" sz="2800" dirty="0">
                <a:solidFill>
                  <a:schemeClr val="tx1"/>
                </a:solidFill>
                <a:latin typeface="宋体" charset="-122"/>
                <a:ea typeface="宋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在学校运动会上，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号、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号、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号、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号运动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员取得了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800m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赛跑的前四名。小记者来采访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他们各自的名次。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号说：“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号第一个冲到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终点。”另一名运动员说：“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号不是第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名。”小裁判说：“他们的号码与他们的名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次都不相同。”你知道他们的名次吗？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1" descr="C:\Users\Administrator\AppData\Roaming\Tencent\Users\271766067\QQ\WinTemp\RichOle\2E8I47F7)%]4(NIY(B~M3G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928670"/>
            <a:ext cx="4143404" cy="305515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428728" y="4572008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号第一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号第二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号第三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号第四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警察抓住了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个偷东西的嫌疑人，其中的一个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人是主谋。审问谁是主谋时，甲说：我不是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主谋。乙说：丁是主谋。丙说：我不是主谋。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丁说：甲是主谋。已知他们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人中只有一个人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说了真话。主谋是谁？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2928926" y="4286256"/>
            <a:ext cx="2928958" cy="128588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丙是主谋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9.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○、□、△各代表一个数，根据下面的已知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条件，求○、□、△的值。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2428868"/>
            <a:ext cx="342902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=91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=63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=46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2066" y="2357430"/>
            <a:ext cx="1253869" cy="19671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=37</a:t>
            </a: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=54</a:t>
            </a: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4390816"/>
            <a:ext cx="385765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=8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=12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2066" y="4319378"/>
            <a:ext cx="1253869" cy="20128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</a:t>
            </a: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</a:t>
            </a:r>
          </a:p>
          <a:p>
            <a:pPr>
              <a:lnSpc>
                <a:spcPct val="13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56255"/>
            <a:ext cx="857256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如图，把三角形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的边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延长到点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0114" name="Picture 2" descr="C:\Users\Administrator\Desktop\图片17.png"/>
          <p:cNvPicPr>
            <a:picLocks noChangeAspect="1" noChangeArrowheads="1"/>
          </p:cNvPicPr>
          <p:nvPr/>
        </p:nvPicPr>
        <p:blipFill>
          <a:blip r:embed="rId2" cstate="print"/>
          <a:srcRect l="6049" t="12209" r="4631" b="6395"/>
          <a:stretch>
            <a:fillRect/>
          </a:stretch>
        </p:blipFill>
        <p:spPr bwMode="auto">
          <a:xfrm>
            <a:off x="4357686" y="1928802"/>
            <a:ext cx="4500594" cy="2000264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142844" y="1857364"/>
            <a:ext cx="392909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拼成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的是什么角？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2085" y="3143248"/>
            <a:ext cx="1005403" cy="686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平角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2844" y="4083631"/>
            <a:ext cx="692948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）你能说明∠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1+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吗？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4714884"/>
            <a:ext cx="828680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1+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2+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3=180°,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3+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4=180°,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1+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5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327211" y="1129713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一、填空题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57158" y="1928802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找规律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填一填。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8" y="2701349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(1)2,9,16,23,(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),37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3473896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(2)1,2,3,5,(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),13,21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43174" y="271462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57422" y="3500438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7158" y="4286256"/>
            <a:ext cx="850112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小刚、小明、小丽、小华四人站一排照相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共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种站法。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28728" y="521495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53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571480"/>
            <a:ext cx="8501122" cy="183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本不同的故事书、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本不同的文艺书、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本不同的科技书中各取一本书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共有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种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不同取法。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58082" y="1227693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2396369"/>
            <a:ext cx="8501122" cy="183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三人在一小、二小、三小上学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但不知道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他们分别在哪所学校上学。三人分别爱好篮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球、足球和排球。已知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4228089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不在一小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在二小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爱好排球的不在三小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爱好篮球的在一小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不爱好篮球。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5857892"/>
            <a:ext cx="51379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爱好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4480" y="5844621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1934" y="5857892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足球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851584"/>
            <a:ext cx="8501122" cy="124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甲、乙、丙三人站成一排照相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如果甲一定要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站在中间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种不同的站法。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71934" y="1500174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2188211"/>
            <a:ext cx="850112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从甲地到乙地有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条不同的路可以走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从乙地到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丙地有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条不同的路可以走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从甲地经乙地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到丙地共有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条不同的路可以走。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1802" y="342900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4135642"/>
            <a:ext cx="8501122" cy="183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一张纸上有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任何三点都不在同一条直线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经过两个点可以画一条直线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则可以画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条直线。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0100" y="5415993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AutoShape 1" descr="C:\Users\Administrator\AppData\Roaming\Tencent\Users\271766067\QQ\WinTemp\RichOle\YW$ODT]LO2ZN3ZZl]`FT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74" name="AutoShape 2" descr="C:\Users\Administrator\AppData\Roaming\Tencent\Users\271766067\QQ\WinTemp\RichOle\YW$ODT]LO2ZN3ZZl]`FT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4275" name="Picture 3" descr="C:\Users\Administrator\AppData\Roaming\Tencent\Users\271766067\QQ\WinTemp\RichOle\C}Y9TRHMB_7]}~6FMX%$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8734425" cy="1785950"/>
          </a:xfrm>
          <a:prstGeom prst="rect">
            <a:avLst/>
          </a:prstGeom>
          <a:noFill/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4282" y="2643182"/>
            <a:ext cx="8786874" cy="35394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个点连成线段的条数：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1+2=3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（条）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个点连成线段的条数：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1+2+3=6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（条）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个点连成线段的条数：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1+2+3+4=10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（条）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个点连成线段的条数：</a:t>
            </a:r>
            <a:r>
              <a:rPr lang="en-US" altLang="zh-CN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个点连成线段的条数：</a:t>
            </a:r>
            <a:r>
              <a:rPr lang="en-US" altLang="zh-CN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3372" y="4598267"/>
            <a:ext cx="4572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1+2+3+4+5=15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（条）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0496" y="5312647"/>
            <a:ext cx="5357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1+2+3+4+5+6+7=28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（条）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851584"/>
            <a:ext cx="8501122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将由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0,2,3,5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这四个数字组成的所有四位数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无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重复数字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按从大到小的顺序依次排列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,5032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0166" y="2500306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8" y="3630043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个人中选两人担任组长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共有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种选法。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00826" y="3643314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8"/>
          <p:cNvSpPr>
            <a:spLocks noChangeArrowheads="1"/>
          </p:cNvSpPr>
          <p:nvPr/>
        </p:nvSpPr>
        <p:spPr bwMode="auto">
          <a:xfrm>
            <a:off x="214282" y="642918"/>
            <a:ext cx="8929718" cy="6047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二、选择题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5720" y="1214422"/>
            <a:ext cx="8858280" cy="301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甲、乙、丙、丁四个人在一场比赛中排在前四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已知丁的名次不是最高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但他比乙、丙名次高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而丙的名次也比乙高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则甲第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丙第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丁第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C.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D.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四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00760" y="2487035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5720" y="4214818"/>
            <a:ext cx="835824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0,1,2,3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这四个数字共可以组成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个没有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重复数字的三位数。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A.24	         B.18             C.48	    D.25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00826" y="4286256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8148" y="2487035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D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5918" y="3058539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86182" y="307181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2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3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23" grpId="0"/>
      <p:bldP spid="24" grpId="0"/>
      <p:bldP spid="25" grpId="0"/>
      <p:bldP spid="26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4282" y="785794"/>
            <a:ext cx="8786874" cy="15696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根据规律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你知道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个点、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个点能连多少条线段吗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请写出算式。想一想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n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个点能连多少条线段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34" y="2357430"/>
            <a:ext cx="742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个点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:1+2+3+4+5+6+7+8+9+10+11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3240945"/>
            <a:ext cx="8072494" cy="124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个点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:1+2+3+4+5+6+7+8+9+10+11+12+13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+14+15+16+17+18+19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4888876"/>
            <a:ext cx="807249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个点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:1+2+3+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+(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-1)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5688035" y="4714875"/>
          <a:ext cx="2027237" cy="992188"/>
        </p:xfrm>
        <a:graphic>
          <a:graphicData uri="http://schemas.openxmlformats.org/presentationml/2006/ole">
            <p:oleObj spid="_x0000_s53249" name="Equation" r:id="rId3" imgW="63468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57126" y="928670"/>
            <a:ext cx="878687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观察下图，想一想。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58341"/>
            <a:ext cx="7930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幅图有多少个棋子？第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幅图呢？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12" descr="{E70E9BE6-249E-49EC-9354-CDEE69182FF5}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214554"/>
            <a:ext cx="8104187" cy="200025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571736" y="4429132"/>
            <a:ext cx="3857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幅图有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个棋子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8860" y="5312647"/>
            <a:ext cx="4429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幅图有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225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个棋子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71538" y="285728"/>
            <a:ext cx="1143008" cy="571504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练习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3344291"/>
            <a:ext cx="54056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幅图有多少个棋子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12" descr="{E70E9BE6-249E-49EC-9354-CDEE69182FF5}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217" y="1071546"/>
            <a:ext cx="8104187" cy="200025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785918" y="4455391"/>
            <a:ext cx="5857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幅图有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en-US" altLang="zh-CN" sz="3200" dirty="0" err="1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b="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个或</a:t>
            </a:r>
            <a:r>
              <a:rPr lang="en-US" altLang="zh-CN" sz="32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²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个棋子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7158" y="928670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2122996"/>
            <a:ext cx="8429684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六年级有三个班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每班有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个班长。开班长会时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每次每班只要一个班长参加。第一次到会的有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C;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第二次有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D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E;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第三次有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E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F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。请问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哪两位班长是同班的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785783" y="1785926"/>
          <a:ext cx="7429555" cy="2571768"/>
        </p:xfrm>
        <a:graphic>
          <a:graphicData uri="http://schemas.openxmlformats.org/drawingml/2006/table">
            <a:tbl>
              <a:tblPr/>
              <a:tblGrid>
                <a:gridCol w="1350829"/>
                <a:gridCol w="1013121"/>
                <a:gridCol w="1013121"/>
                <a:gridCol w="1013121"/>
                <a:gridCol w="1013121"/>
                <a:gridCol w="1013121"/>
                <a:gridCol w="1013121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A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B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C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D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E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F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第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第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二次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第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三次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285720" y="772523"/>
            <a:ext cx="8858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用数字“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”表示到会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用数字“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”表示没到会。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8662" y="4844489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D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同班、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F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同班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E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同班。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57158" y="928670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3042" y="928670"/>
            <a:ext cx="685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△、□、○、☆、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⦾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各代表一个数。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20" y="1772655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已知△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=24,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□。求△和□的值。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0177" name="Picture 1" descr="C:\Users\Administrator\AppData\Roaming\Tencent\Users\271766067\QQ\WinTemp\RichOle\MZC%W`HF@{}TM)(K_A)`)CW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3071810"/>
            <a:ext cx="1485900" cy="1971675"/>
          </a:xfrm>
          <a:prstGeom prst="rect">
            <a:avLst/>
          </a:prstGeom>
          <a:noFill/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285984" y="2786058"/>
            <a:ext cx="2357454" cy="1071570"/>
          </a:xfrm>
          <a:prstGeom prst="wedgeRoundRectCallout">
            <a:avLst>
              <a:gd name="adj1" fmla="val -65211"/>
              <a:gd name="adj2" fmla="val -838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一个△等于三个□的和。</a:t>
            </a:r>
            <a:endParaRPr lang="en-US" altLang="zh-CN" sz="28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2643174" y="4286256"/>
            <a:ext cx="4357718" cy="107157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把△</a:t>
            </a:r>
            <a:r>
              <a:rPr lang="en-US" altLang="zh-CN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+</a:t>
            </a:r>
            <a:r>
              <a:rPr lang="zh-CN" altLang="en-US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□</a:t>
            </a:r>
            <a:r>
              <a:rPr lang="en-US" altLang="zh-CN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=24</a:t>
            </a:r>
            <a:r>
              <a:rPr lang="zh-CN" altLang="en-US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中的△换成□</a:t>
            </a:r>
            <a:r>
              <a:rPr lang="en-US" altLang="zh-CN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+</a:t>
            </a:r>
            <a:r>
              <a:rPr lang="zh-CN" altLang="en-US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□</a:t>
            </a:r>
            <a:r>
              <a:rPr lang="en-US" altLang="zh-CN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+</a:t>
            </a:r>
            <a:r>
              <a:rPr lang="zh-CN" altLang="en-US" sz="28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□，这叫等量代换。</a:t>
            </a:r>
            <a:endParaRPr lang="en-US" altLang="zh-CN" sz="28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28794" y="5643578"/>
            <a:ext cx="39773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=6        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11" grpId="0"/>
      <p:bldP spid="12" grpId="0"/>
      <p:bldP spid="13" grpId="0" animBg="1"/>
      <p:bldP spid="15" grpId="0" animBg="1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12549</TotalTime>
  <Words>1924</Words>
  <Application>Microsoft Office PowerPoint</Application>
  <PresentationFormat>全屏显示(4:3)</PresentationFormat>
  <Paragraphs>294</Paragraphs>
  <Slides>32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1452</cp:revision>
  <dcterms:created xsi:type="dcterms:W3CDTF">2015-11-21T07:20:00Z</dcterms:created>
  <dcterms:modified xsi:type="dcterms:W3CDTF">2021-11-01T03:21:24Z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